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5" r:id="rId3"/>
    <p:sldId id="277" r:id="rId4"/>
    <p:sldId id="279" r:id="rId5"/>
    <p:sldId id="280" r:id="rId6"/>
    <p:sldId id="283" r:id="rId7"/>
    <p:sldId id="281" r:id="rId8"/>
    <p:sldId id="284" r:id="rId9"/>
    <p:sldId id="285" r:id="rId10"/>
    <p:sldId id="286" r:id="rId11"/>
    <p:sldId id="287" r:id="rId12"/>
    <p:sldId id="288" r:id="rId13"/>
    <p:sldId id="289" r:id="rId14"/>
    <p:sldId id="28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D61"/>
    <a:srgbClr val="27235C"/>
    <a:srgbClr val="163D69"/>
    <a:srgbClr val="28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CD950-D152-3A44-AE4D-064BC83E5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0E72E6-2A4C-F04B-9014-E77D76D6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7AF746-B9F7-1C4A-A888-F343CDBD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01791-AEFF-874B-979F-F93391A0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655C11-40F9-244A-948A-EA88AEFF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AC301-46E1-C748-96D6-B2DA4FC8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F0E1BF-FC26-6040-8235-FD2818F0A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60F4A-2B2C-E64E-9600-DE4F0219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B1DCEB-0342-2744-A16F-56F8CD95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2BB5FD-0F5C-5A4C-85EE-67D7F12C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8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D45B17-DEC9-8E45-A74A-718512F16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D90A42-F267-1B41-A134-C46D813A1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55885-B84B-424C-922C-CDD05FAF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AC8DE-F438-0542-9DDA-FF78040A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9D28F1-6AEB-4E46-835D-5FB53B95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DB48A-D399-2546-8001-4D8DA405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134E89-50C2-C449-9308-F770233B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99A7EA-9171-C948-B466-FF855753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A49D9-0566-644E-872A-F0D3D6B8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BEE7BA-FB07-3E48-8AC2-F96BC677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E71DA-E99C-5843-9D7E-A58A8033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08EC5D-775A-E24E-9B12-0E652D67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AF196-F24E-7B4B-B1B3-5123FA32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65B301-C468-B14E-9801-03F1B559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830ABE-2543-944F-B6E8-C056AB59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46C60-B627-1B44-AF88-D06A7314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003C1-3853-364D-B1FF-DC292DCAC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B9630C-B8F5-E448-81DD-590EE2D06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E1ABFD-4EF8-424B-B27D-F5FA7BD7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D40735-D485-8241-ABBA-FA3FDAC5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0EE14B-0946-054D-B748-9A3456BA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715F8-A48F-384A-809C-D07DBDCE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5BD62D-90C6-FD4E-B294-EB454D228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29F008-E0E7-1343-84E6-66FCD5D3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7EFFD4-6178-4C4B-A2AA-82952A9B7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862D83-8C2D-6F48-8CAF-7CEAF50F0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A6F941-6F45-0E46-8461-C55E2D5D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A8EF8D-1169-0A45-AC97-5B672C86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CC4D66-47AC-544B-8866-5F849F52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3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9344C-E7A6-2B4D-BAAA-F328C43C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213524-C286-B449-ABCD-A05B5F83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3/27/22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582433-06D5-B44C-A8BF-1B91A83B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7136BD-6C62-B943-A774-C8965912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856353-E1F6-BF4C-9370-1DACC5AD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1C4F0B-5F9C-A846-BA0B-702DA716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2F97E5-640E-F147-AE13-BEED9F0B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8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3354A-857B-4F45-820B-BD0AC0D4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ED7C61-239E-DB4D-ABED-C740DD7C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43FA30-B250-B14D-8D92-603DA49CA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20C8F9-1B3F-9648-AAAD-83C8F806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EA9ACF-0474-494A-8CFA-D0696075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F77FB9-C6E9-B746-BBC2-16F88567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16A57-0E5F-3146-8FB1-2E312831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26A4F0-A90E-1D48-A82B-AA771FEA7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403FA9-671F-8C41-ABF1-011A351D6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506C78-3457-1E49-9BAB-89FED158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60CED4-EA8C-2F41-AE48-F3E8625C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947272-C591-4246-B3B2-DF335012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DB09D-AFD3-8347-BEA2-3ED24237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9549C8-5E57-6544-B70B-59BD4B9D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EAC73E-808F-2A42-B062-B03EB9856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F7CD9-4581-D746-81CD-CB86E61DD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73BD2-D0E0-5747-9B39-42C8283D0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3.png"/><Relationship Id="rId4" Type="http://schemas.openxmlformats.org/officeDocument/2006/relationships/tags" Target="../tags/tag81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2" Type="http://schemas.openxmlformats.org/officeDocument/2006/relationships/tags" Target="../tags/tag85.xml"/><Relationship Id="rId16" Type="http://schemas.openxmlformats.org/officeDocument/2006/relationships/image" Target="../media/image4.emf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image" Target="../media/image3.png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21" Type="http://schemas.openxmlformats.org/officeDocument/2006/relationships/tags" Target="../tags/tag117.xml"/><Relationship Id="rId34" Type="http://schemas.openxmlformats.org/officeDocument/2006/relationships/image" Target="../media/image11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image" Target="../media/image10.png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image" Target="../media/image13.png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image" Target="../media/image8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image" Target="../media/image3.png"/><Relationship Id="rId35" Type="http://schemas.openxmlformats.org/officeDocument/2006/relationships/image" Target="../media/image12.png"/><Relationship Id="rId8" Type="http://schemas.openxmlformats.org/officeDocument/2006/relationships/tags" Target="../tags/tag104.xml"/><Relationship Id="rId3" Type="http://schemas.openxmlformats.org/officeDocument/2006/relationships/tags" Target="../tags/tag9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image" Target="../media/image3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10" Type="http://schemas.openxmlformats.org/officeDocument/2006/relationships/tags" Target="../tags/tag134.xml"/><Relationship Id="rId19" Type="http://schemas.openxmlformats.org/officeDocument/2006/relationships/image" Target="../media/image7.emf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7.emf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6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1.wav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2" Type="http://schemas.openxmlformats.org/officeDocument/2006/relationships/tags" Target="../tags/tag13.xml"/><Relationship Id="rId16" Type="http://schemas.openxmlformats.org/officeDocument/2006/relationships/image" Target="../media/image4.em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3.png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3.png"/><Relationship Id="rId4" Type="http://schemas.openxmlformats.org/officeDocument/2006/relationships/tags" Target="../tags/tag28.xm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4.emf"/><Relationship Id="rId2" Type="http://schemas.openxmlformats.org/officeDocument/2006/relationships/tags" Target="../tags/tag32.xml"/><Relationship Id="rId16" Type="http://schemas.openxmlformats.org/officeDocument/2006/relationships/image" Target="../media/image3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7.emf"/><Relationship Id="rId4" Type="http://schemas.openxmlformats.org/officeDocument/2006/relationships/tags" Target="../tags/tag48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3.png"/><Relationship Id="rId4" Type="http://schemas.openxmlformats.org/officeDocument/2006/relationships/tags" Target="../tags/tag55.xml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2" Type="http://schemas.openxmlformats.org/officeDocument/2006/relationships/tags" Target="../tags/tag59.xml"/><Relationship Id="rId16" Type="http://schemas.openxmlformats.org/officeDocument/2006/relationships/image" Target="../media/image4.emf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image" Target="../media/image3.png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image" Target="../media/image7.emf"/><Relationship Id="rId4" Type="http://schemas.openxmlformats.org/officeDocument/2006/relationships/tags" Target="../tags/tag74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88C8CF4-F667-C349-8382-BAE22DBA6E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E532D-117F-8541-83FB-107AD7FF4F0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27371" y="4466951"/>
            <a:ext cx="293727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le sens des affixes</a:t>
            </a:r>
            <a:endParaRPr lang="fr-CA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68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49638" y="1771685"/>
            <a:ext cx="345318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Tu essaies 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 nouveau 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avec le sens 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d’un préfixe?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05460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332745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800" y="184223"/>
            <a:ext cx="4836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>
                <a:ln w="0"/>
                <a:solidFill>
                  <a:srgbClr val="002060"/>
                </a:solidFill>
              </a:rPr>
              <a:t>Complète les phrases.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78787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L’action de séparer ce qui est monté…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1979128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30369" y="26259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>
                <a:solidFill>
                  <a:schemeClr val="bg1"/>
                </a:solidFill>
                <a:latin typeface="Comic Sans MS" panose="030F0702030302020204" pitchFamily="66" charset="0"/>
              </a:rPr>
              <a:t>C’est de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démonter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Flèche droite 14"/>
          <p:cNvSpPr/>
          <p:nvPr>
            <p:custDataLst>
              <p:tags r:id="rId10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30369" y="3734377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Quel est le sens du préfixe « 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dé-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 »?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830369" y="43613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le sais?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828800" y="4990694"/>
            <a:ext cx="102076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Il signifie la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séparation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ou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enlever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Comme </a:t>
            </a:r>
            <a:r>
              <a:rPr lang="fr-CA" sz="3200" dirty="0">
                <a:solidFill>
                  <a:srgbClr val="28235C"/>
                </a:solidFill>
                <a:latin typeface="Comic Sans MS" panose="030F0702030302020204" pitchFamily="66" charset="0"/>
              </a:rPr>
              <a:t>démoder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démêler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5650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4" grpId="1"/>
      <p:bldP spid="15" grpId="0" animBg="1"/>
      <p:bldP spid="17" grpId="0"/>
      <p:bldP spid="18" grpId="0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5345" y="192287"/>
            <a:ext cx="65816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>
                <a:ln w="0"/>
                <a:solidFill>
                  <a:srgbClr val="002060"/>
                </a:solidFill>
              </a:rPr>
              <a:t>Associe les affixes à leur sens.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8821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892985"/>
            <a:ext cx="12192000" cy="5294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6562" y="2022508"/>
            <a:ext cx="1716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56562" y="4549362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fr-C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iste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-</a:t>
            </a:r>
            <a:r>
              <a:rPr lang="fr-C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eur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-er</a:t>
            </a:r>
          </a:p>
        </p:txBody>
      </p:sp>
      <p:sp>
        <p:nvSpPr>
          <p:cNvPr id="3" name="Organigramme : Connecteur 2"/>
          <p:cNvSpPr/>
          <p:nvPr>
            <p:custDataLst>
              <p:tags r:id="rId7"/>
            </p:custDataLst>
          </p:nvPr>
        </p:nvSpPr>
        <p:spPr>
          <a:xfrm>
            <a:off x="3924198" y="128473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Organigramme : Connecteur 19"/>
          <p:cNvSpPr/>
          <p:nvPr>
            <p:custDataLst>
              <p:tags r:id="rId8"/>
            </p:custDataLst>
          </p:nvPr>
        </p:nvSpPr>
        <p:spPr>
          <a:xfrm>
            <a:off x="3924198" y="214273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Organigramme : Connecteur 20"/>
          <p:cNvSpPr/>
          <p:nvPr>
            <p:custDataLst>
              <p:tags r:id="rId9"/>
            </p:custDataLst>
          </p:nvPr>
        </p:nvSpPr>
        <p:spPr>
          <a:xfrm>
            <a:off x="3907388" y="538074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Organigramme : Connecteur 21"/>
          <p:cNvSpPr/>
          <p:nvPr>
            <p:custDataLst>
              <p:tags r:id="rId10"/>
            </p:custDataLst>
          </p:nvPr>
        </p:nvSpPr>
        <p:spPr>
          <a:xfrm>
            <a:off x="6082930" y="1268981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Organigramme : Connecteur 22"/>
          <p:cNvSpPr/>
          <p:nvPr>
            <p:custDataLst>
              <p:tags r:id="rId11"/>
            </p:custDataLst>
          </p:nvPr>
        </p:nvSpPr>
        <p:spPr>
          <a:xfrm>
            <a:off x="6095426" y="2132667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Organigramme : Connecteur 23"/>
          <p:cNvSpPr/>
          <p:nvPr>
            <p:custDataLst>
              <p:tags r:id="rId12"/>
            </p:custDataLst>
          </p:nvPr>
        </p:nvSpPr>
        <p:spPr>
          <a:xfrm>
            <a:off x="6077425" y="5392638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56562" y="2934807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dé-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6562" y="3737409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fr-C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ette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-eau, -on</a:t>
            </a:r>
          </a:p>
        </p:txBody>
      </p:sp>
      <p:sp>
        <p:nvSpPr>
          <p:cNvPr id="29" name="Organigramme : Connecteur 28"/>
          <p:cNvSpPr/>
          <p:nvPr>
            <p:custDataLst>
              <p:tags r:id="rId15"/>
            </p:custDataLst>
          </p:nvPr>
        </p:nvSpPr>
        <p:spPr>
          <a:xfrm>
            <a:off x="3958959" y="29348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Organigramme : Connecteur 29"/>
          <p:cNvSpPr/>
          <p:nvPr>
            <p:custDataLst>
              <p:tags r:id="rId16"/>
            </p:custDataLst>
          </p:nvPr>
        </p:nvSpPr>
        <p:spPr>
          <a:xfrm>
            <a:off x="3923337" y="4611659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Organigramme : Connecteur 30"/>
          <p:cNvSpPr/>
          <p:nvPr>
            <p:custDataLst>
              <p:tags r:id="rId17"/>
            </p:custDataLst>
          </p:nvPr>
        </p:nvSpPr>
        <p:spPr>
          <a:xfrm>
            <a:off x="6123815" y="2942239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Organigramme : Connecteur 31"/>
          <p:cNvSpPr/>
          <p:nvPr>
            <p:custDataLst>
              <p:tags r:id="rId18"/>
            </p:custDataLst>
          </p:nvPr>
        </p:nvSpPr>
        <p:spPr>
          <a:xfrm>
            <a:off x="6077425" y="4611659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414528" y="1227364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en-, </a:t>
            </a:r>
            <a:r>
              <a:rPr lang="fr-C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14528" y="5348499"/>
            <a:ext cx="486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-esse</a:t>
            </a:r>
          </a:p>
        </p:txBody>
      </p:sp>
      <p:sp>
        <p:nvSpPr>
          <p:cNvPr id="37" name="Organigramme : Connecteur 36"/>
          <p:cNvSpPr/>
          <p:nvPr>
            <p:custDataLst>
              <p:tags r:id="rId21"/>
            </p:custDataLst>
          </p:nvPr>
        </p:nvSpPr>
        <p:spPr>
          <a:xfrm>
            <a:off x="3923337" y="37850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Organigramme : Connecteur 37"/>
          <p:cNvSpPr/>
          <p:nvPr>
            <p:custDataLst>
              <p:tags r:id="rId22"/>
            </p:custDataLst>
          </p:nvPr>
        </p:nvSpPr>
        <p:spPr>
          <a:xfrm>
            <a:off x="6100948" y="3782884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" name="Connecteur droit 5"/>
          <p:cNvCxnSpPr>
            <a:stCxn id="3" idx="6"/>
            <a:endCxn id="23" idx="2"/>
          </p:cNvCxnSpPr>
          <p:nvPr>
            <p:custDataLst>
              <p:tags r:id="rId23"/>
            </p:custDataLst>
          </p:nvPr>
        </p:nvCxnSpPr>
        <p:spPr>
          <a:xfrm>
            <a:off x="4381398" y="1513335"/>
            <a:ext cx="1714028" cy="8479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endCxn id="38" idx="2"/>
          </p:cNvCxnSpPr>
          <p:nvPr>
            <p:custDataLst>
              <p:tags r:id="rId24"/>
            </p:custDataLst>
          </p:nvPr>
        </p:nvCxnSpPr>
        <p:spPr>
          <a:xfrm>
            <a:off x="4380537" y="2355097"/>
            <a:ext cx="1720411" cy="16563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29" idx="6"/>
            <a:endCxn id="32" idx="2"/>
          </p:cNvCxnSpPr>
          <p:nvPr>
            <p:custDataLst>
              <p:tags r:id="rId25"/>
            </p:custDataLst>
          </p:nvPr>
        </p:nvCxnSpPr>
        <p:spPr>
          <a:xfrm>
            <a:off x="4416159" y="3163407"/>
            <a:ext cx="1661266" cy="16768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37" idx="6"/>
            <a:endCxn id="22" idx="2"/>
          </p:cNvCxnSpPr>
          <p:nvPr>
            <p:custDataLst>
              <p:tags r:id="rId26"/>
            </p:custDataLst>
          </p:nvPr>
        </p:nvCxnSpPr>
        <p:spPr>
          <a:xfrm flipV="1">
            <a:off x="4380537" y="1497581"/>
            <a:ext cx="1702393" cy="251607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30" idx="6"/>
            <a:endCxn id="31" idx="2"/>
          </p:cNvCxnSpPr>
          <p:nvPr>
            <p:custDataLst>
              <p:tags r:id="rId27"/>
            </p:custDataLst>
          </p:nvPr>
        </p:nvCxnSpPr>
        <p:spPr>
          <a:xfrm flipV="1">
            <a:off x="4380537" y="3170839"/>
            <a:ext cx="1743278" cy="16694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1" idx="6"/>
            <a:endCxn id="24" idx="2"/>
          </p:cNvCxnSpPr>
          <p:nvPr>
            <p:custDataLst>
              <p:tags r:id="rId28"/>
            </p:custDataLst>
          </p:nvPr>
        </p:nvCxnSpPr>
        <p:spPr>
          <a:xfrm>
            <a:off x="4364588" y="5609340"/>
            <a:ext cx="1712837" cy="1189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AE2F5C71-7E78-F042-88EE-BDAD22D2596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63798" y="1058061"/>
            <a:ext cx="1450498" cy="8479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9410874-95AA-BD4A-B539-2CE104BFFA0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63798" y="2712778"/>
            <a:ext cx="1450498" cy="84695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B08205A-DC8A-6341-8B61-43A5C0DAB15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63798" y="3538816"/>
            <a:ext cx="1450498" cy="84793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DEFA35EB-6A1D-2043-9238-056516F8313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63798" y="1885073"/>
            <a:ext cx="1450498" cy="848625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89C16C7-50AF-8446-B268-97E9792AB7F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763798" y="5193532"/>
            <a:ext cx="1450498" cy="84862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5AE3100D-2F26-8A4A-8BAF-AA6405B366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63798" y="4365828"/>
            <a:ext cx="1450499" cy="84862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7B2C172-2632-714F-B350-3F49CBF6ED6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544087" y="2545728"/>
            <a:ext cx="3886132" cy="43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9843" y="124870"/>
            <a:ext cx="7301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>
                <a:ln w="0"/>
                <a:solidFill>
                  <a:srgbClr val="002060"/>
                </a:solidFill>
              </a:rPr>
              <a:t>Trouve des mots avec les affixes.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016498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1960774" y="892985"/>
            <a:ext cx="10231225" cy="5294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62272" y="1395208"/>
            <a:ext cx="4864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Les préfixes:</a:t>
            </a:r>
          </a:p>
          <a:p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en-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CA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</a:p>
          <a:p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</a:p>
          <a:p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dé-</a:t>
            </a:r>
          </a:p>
        </p:txBody>
      </p:sp>
      <p:sp>
        <p:nvSpPr>
          <p:cNvPr id="4" name="Rectangle à coins arrondis 3"/>
          <p:cNvSpPr/>
          <p:nvPr>
            <p:custDataLst>
              <p:tags r:id="rId6"/>
            </p:custDataLst>
          </p:nvPr>
        </p:nvSpPr>
        <p:spPr>
          <a:xfrm>
            <a:off x="3451058" y="2349603"/>
            <a:ext cx="3107094" cy="610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enfiler</a:t>
            </a:r>
          </a:p>
        </p:txBody>
      </p:sp>
      <p:sp>
        <p:nvSpPr>
          <p:cNvPr id="39" name="Rectangle à coins arrondis 38"/>
          <p:cNvSpPr/>
          <p:nvPr>
            <p:custDataLst>
              <p:tags r:id="rId7"/>
            </p:custDataLst>
          </p:nvPr>
        </p:nvSpPr>
        <p:spPr>
          <a:xfrm>
            <a:off x="3451058" y="3327138"/>
            <a:ext cx="3107094" cy="610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embarquer</a:t>
            </a:r>
          </a:p>
        </p:txBody>
      </p:sp>
      <p:sp>
        <p:nvSpPr>
          <p:cNvPr id="40" name="Rectangle à coins arrondis 39"/>
          <p:cNvSpPr/>
          <p:nvPr>
            <p:custDataLst>
              <p:tags r:id="rId8"/>
            </p:custDataLst>
          </p:nvPr>
        </p:nvSpPr>
        <p:spPr>
          <a:xfrm>
            <a:off x="3451058" y="4304673"/>
            <a:ext cx="3107094" cy="610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remettre</a:t>
            </a:r>
          </a:p>
        </p:txBody>
      </p:sp>
      <p:sp>
        <p:nvSpPr>
          <p:cNvPr id="41" name="Rectangle à coins arrondis 40"/>
          <p:cNvSpPr/>
          <p:nvPr>
            <p:custDataLst>
              <p:tags r:id="rId9"/>
            </p:custDataLst>
          </p:nvPr>
        </p:nvSpPr>
        <p:spPr>
          <a:xfrm>
            <a:off x="3451058" y="5282208"/>
            <a:ext cx="3107094" cy="610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défaire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286379" y="1395207"/>
            <a:ext cx="4864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Les suffixes:</a:t>
            </a:r>
          </a:p>
          <a:p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fr-CA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ette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fr-CA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eur</a:t>
            </a:r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-on</a:t>
            </a:r>
          </a:p>
          <a:p>
            <a:endParaRPr lang="fr-CA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-esse</a:t>
            </a:r>
          </a:p>
        </p:txBody>
      </p:sp>
      <p:sp>
        <p:nvSpPr>
          <p:cNvPr id="15" name="Rectangle à coins arrondis 14"/>
          <p:cNvSpPr/>
          <p:nvPr>
            <p:custDataLst>
              <p:tags r:id="rId11"/>
            </p:custDataLst>
          </p:nvPr>
        </p:nvSpPr>
        <p:spPr>
          <a:xfrm>
            <a:off x="8575165" y="2322755"/>
            <a:ext cx="3107094" cy="610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branchette</a:t>
            </a:r>
          </a:p>
        </p:txBody>
      </p:sp>
      <p:sp>
        <p:nvSpPr>
          <p:cNvPr id="17" name="Rectangle à coins arrondis 16"/>
          <p:cNvSpPr/>
          <p:nvPr>
            <p:custDataLst>
              <p:tags r:id="rId12"/>
            </p:custDataLst>
          </p:nvPr>
        </p:nvSpPr>
        <p:spPr>
          <a:xfrm>
            <a:off x="8575165" y="3300290"/>
            <a:ext cx="3107094" cy="610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coiffeur</a:t>
            </a:r>
          </a:p>
        </p:txBody>
      </p:sp>
      <p:sp>
        <p:nvSpPr>
          <p:cNvPr id="18" name="Rectangle à coins arrondis 17"/>
          <p:cNvSpPr/>
          <p:nvPr>
            <p:custDataLst>
              <p:tags r:id="rId13"/>
            </p:custDataLst>
          </p:nvPr>
        </p:nvSpPr>
        <p:spPr>
          <a:xfrm>
            <a:off x="8575165" y="4277825"/>
            <a:ext cx="3107094" cy="610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ourson</a:t>
            </a:r>
          </a:p>
        </p:txBody>
      </p:sp>
      <p:sp>
        <p:nvSpPr>
          <p:cNvPr id="19" name="Rectangle à coins arrondis 18"/>
          <p:cNvSpPr/>
          <p:nvPr>
            <p:custDataLst>
              <p:tags r:id="rId14"/>
            </p:custDataLst>
          </p:nvPr>
        </p:nvSpPr>
        <p:spPr>
          <a:xfrm>
            <a:off x="8556174" y="5251471"/>
            <a:ext cx="3107094" cy="610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rgbClr val="92D050"/>
                </a:solidFill>
                <a:latin typeface="Comic Sans MS" panose="030F0702030302020204" pitchFamily="66" charset="0"/>
              </a:rPr>
              <a:t>tristesse</a:t>
            </a:r>
          </a:p>
        </p:txBody>
      </p:sp>
      <p:pic>
        <p:nvPicPr>
          <p:cNvPr id="20" name="Image 19"/>
          <p:cNvPicPr/>
          <p:nvPr>
            <p:custDataLst>
              <p:tags r:id="rId15"/>
            </p:custDataLst>
          </p:nvPr>
        </p:nvPicPr>
        <p:blipFill>
          <a:blip r:embed="rId1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43" y="2398342"/>
            <a:ext cx="1714046" cy="37589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Pensées 20"/>
          <p:cNvSpPr/>
          <p:nvPr>
            <p:custDataLst>
              <p:tags r:id="rId16"/>
            </p:custDataLst>
          </p:nvPr>
        </p:nvSpPr>
        <p:spPr>
          <a:xfrm>
            <a:off x="1477996" y="1470581"/>
            <a:ext cx="2908452" cy="1270763"/>
          </a:xfrm>
          <a:prstGeom prst="cloudCallout">
            <a:avLst>
              <a:gd name="adj1" fmla="val -47983"/>
              <a:gd name="adj2" fmla="val 1022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Moi, j’ai trouvé ces mots. </a:t>
            </a:r>
          </a:p>
          <a:p>
            <a:pPr algn="ctr"/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Et toi?</a:t>
            </a:r>
          </a:p>
        </p:txBody>
      </p:sp>
    </p:spTree>
    <p:extLst>
      <p:ext uri="{BB962C8B-B14F-4D97-AF65-F5344CB8AC3E}">
        <p14:creationId xmlns:p14="http://schemas.microsoft.com/office/powerpoint/2010/main" val="29255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 animBg="1"/>
      <p:bldP spid="39" grpId="0" animBg="1"/>
      <p:bldP spid="40" grpId="0" animBg="1"/>
      <p:bldP spid="41" grpId="0" animBg="1"/>
      <p:bldP spid="14" grpId="0"/>
      <p:bldP spid="15" grpId="0" animBg="1"/>
      <p:bldP spid="17" grpId="0" animBg="1"/>
      <p:bldP spid="18" grpId="0" animBg="1"/>
      <p:bldP spid="19" grpId="0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-7301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771085" y="640080"/>
            <a:ext cx="6179023" cy="57016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Rappelle-toi! </a:t>
            </a: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La signification du préfixe ou du suffixe peut t’aider à découvrir le sens du mot construit.</a:t>
            </a:r>
            <a:endParaRPr kumimoji="0" lang="fr-FR" sz="40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285192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à coins arrondis 11"/>
          <p:cNvSpPr/>
          <p:nvPr>
            <p:custDataLst>
              <p:tags r:id="rId8"/>
            </p:custDataLst>
          </p:nvPr>
        </p:nvSpPr>
        <p:spPr>
          <a:xfrm>
            <a:off x="6919274" y="4907422"/>
            <a:ext cx="1731923" cy="63919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>
                <a:latin typeface="Comic Sans MS" panose="030F0702030302020204" pitchFamily="66" charset="0"/>
              </a:rPr>
              <a:t> délicat</a:t>
            </a:r>
          </a:p>
        </p:txBody>
      </p:sp>
      <p:sp>
        <p:nvSpPr>
          <p:cNvPr id="16" name="Rectangle à coins arrondis 15"/>
          <p:cNvSpPr/>
          <p:nvPr>
            <p:custDataLst>
              <p:tags r:id="rId9"/>
            </p:custDataLst>
          </p:nvPr>
        </p:nvSpPr>
        <p:spPr>
          <a:xfrm>
            <a:off x="8484122" y="4909548"/>
            <a:ext cx="1098444" cy="63475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200" dirty="0">
                <a:latin typeface="Comic Sans MS" panose="030F0702030302020204" pitchFamily="66" charset="0"/>
              </a:rPr>
              <a:t>esse</a:t>
            </a:r>
          </a:p>
        </p:txBody>
      </p:sp>
      <p:sp>
        <p:nvSpPr>
          <p:cNvPr id="11" name="Pensées 10"/>
          <p:cNvSpPr/>
          <p:nvPr>
            <p:custDataLst>
              <p:tags r:id="rId10"/>
            </p:custDataLst>
          </p:nvPr>
        </p:nvSpPr>
        <p:spPr>
          <a:xfrm>
            <a:off x="8651197" y="3629358"/>
            <a:ext cx="2908452" cy="1270763"/>
          </a:xfrm>
          <a:prstGeom prst="cloudCallout">
            <a:avLst>
              <a:gd name="adj1" fmla="val -60624"/>
              <a:gd name="adj2" fmla="val 4217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 qualité de ce qui est délicat.</a:t>
            </a:r>
          </a:p>
        </p:txBody>
      </p:sp>
    </p:spTree>
    <p:extLst>
      <p:ext uri="{BB962C8B-B14F-4D97-AF65-F5344CB8AC3E}">
        <p14:creationId xmlns:p14="http://schemas.microsoft.com/office/powerpoint/2010/main" val="18446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32467" y="824047"/>
            <a:ext cx="8083389" cy="520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67767" y="1317384"/>
            <a:ext cx="7613995" cy="1596397"/>
            <a:chOff x="2367767" y="1317384"/>
            <a:chExt cx="7613995" cy="1497910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1447251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317384"/>
              <a:ext cx="6539137" cy="1222616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748871" y="1515744"/>
              <a:ext cx="5325267" cy="1299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Salut! </a:t>
              </a:r>
            </a:p>
            <a:p>
              <a:r>
                <a:rPr lang="fr-CA" sz="2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Tu veux rejouer avec moi?</a:t>
              </a:r>
            </a:p>
            <a:p>
              <a:endParaRPr lang="fr-CA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8578137-8605-4F41-ACA0-644F2DF1EBC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367767" y="2711214"/>
            <a:ext cx="7613995" cy="2829402"/>
            <a:chOff x="2367767" y="1317384"/>
            <a:chExt cx="7613995" cy="2654847"/>
          </a:xfrm>
        </p:grpSpPr>
        <p:pic>
          <p:nvPicPr>
            <p:cNvPr id="29" name="Image 2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99B58416-39D5-5846-B1B1-447031170B2F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7767" y="311503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4F2AD3F0-79CA-694B-A6A4-8CA441043567}"/>
                </a:ext>
              </a:extLst>
            </p:cNvPr>
            <p:cNvSpPr/>
            <p:nvPr/>
          </p:nvSpPr>
          <p:spPr>
            <a:xfrm>
              <a:off x="3442625" y="1317384"/>
              <a:ext cx="6539137" cy="2654847"/>
            </a:xfrm>
            <a:prstGeom prst="roundRect">
              <a:avLst/>
            </a:prstGeom>
            <a:solidFill>
              <a:srgbClr val="27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D0989D-0505-6E47-B532-38BD1080DB65}"/>
                </a:ext>
              </a:extLst>
            </p:cNvPr>
            <p:cNvSpPr/>
            <p:nvPr/>
          </p:nvSpPr>
          <p:spPr>
            <a:xfrm>
              <a:off x="3748870" y="1355282"/>
              <a:ext cx="5721643" cy="2276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Je cherche des mots construits à partir d’indices. Pour m’aider, j’utilise le sens des préfixes et des suffixes. Par exemple, « rejouer », c’est l’action de jouer de nouveau. </a:t>
              </a:r>
            </a:p>
            <a:p>
              <a:pPr>
                <a:spcBef>
                  <a:spcPts val="60"/>
                </a:spcBef>
                <a:spcAft>
                  <a:spcPts val="60"/>
                </a:spcAft>
              </a:pPr>
              <a:r>
                <a:rPr lang="fr-CA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Tu veux essayer?</a:t>
              </a:r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22F180C6-7D1F-BA46-8576-9F7B2DCF65A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1EE960D-B5D7-E944-ADAE-B9B9F65886E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021660" y="6512515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8030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800" y="184223"/>
            <a:ext cx="4836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>
                <a:ln w="0"/>
                <a:solidFill>
                  <a:srgbClr val="002060"/>
                </a:solidFill>
              </a:rPr>
              <a:t>Complète les phrases.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764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Une petite cloche est une…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1979128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30369" y="26259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C’est une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clochette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Flèche droite 14"/>
          <p:cNvSpPr/>
          <p:nvPr>
            <p:custDataLst>
              <p:tags r:id="rId10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30369" y="3734377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Quel est le sens du suffixe « 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fr-CA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ette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 »?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830369" y="43613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le sais?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828800" y="4990694"/>
            <a:ext cx="102076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Il signifie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petit 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ou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un diminutif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Comme </a:t>
            </a:r>
            <a:r>
              <a:rPr lang="fr-CA" sz="3200" dirty="0">
                <a:solidFill>
                  <a:srgbClr val="28235C"/>
                </a:solidFill>
                <a:latin typeface="Comic Sans MS" panose="030F0702030302020204" pitchFamily="66" charset="0"/>
              </a:rPr>
              <a:t>fillette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chambrette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39805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4" grpId="1"/>
      <p:bldP spid="15" grpId="0" animBg="1"/>
      <p:bldP spid="17" grpId="0"/>
      <p:bldP spid="18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09619" y="1771685"/>
            <a:ext cx="382348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Maintenant, 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découvre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le sens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d’un préfixe.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886606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394504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800" y="184223"/>
            <a:ext cx="4836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>
                <a:ln w="0"/>
                <a:solidFill>
                  <a:srgbClr val="002060"/>
                </a:solidFill>
              </a:rPr>
              <a:t>Complète les phrases.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025925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Ce qui n’est pas possible est…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1979128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30369" y="26259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C’est 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impossible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Flèche droite 14"/>
          <p:cNvSpPr/>
          <p:nvPr>
            <p:custDataLst>
              <p:tags r:id="rId10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30369" y="3734377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Quel est le sens du préfixe « </a:t>
            </a:r>
            <a:r>
              <a:rPr lang="fr-CA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im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 »?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830369" y="43613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le sais?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828800" y="4990694"/>
            <a:ext cx="102076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Il signifie la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négation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Comme </a:t>
            </a:r>
            <a:r>
              <a:rPr lang="fr-CA" sz="3200" dirty="0">
                <a:solidFill>
                  <a:srgbClr val="28235C"/>
                </a:solidFill>
                <a:latin typeface="Comic Sans MS" panose="030F0702030302020204" pitchFamily="66" charset="0"/>
              </a:rPr>
              <a:t>impropre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inactif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injuste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...</a:t>
            </a:r>
          </a:p>
        </p:txBody>
      </p:sp>
      <p:sp>
        <p:nvSpPr>
          <p:cNvPr id="3" name="Pensées 2"/>
          <p:cNvSpPr/>
          <p:nvPr>
            <p:custDataLst>
              <p:tags r:id="rId14"/>
            </p:custDataLst>
          </p:nvPr>
        </p:nvSpPr>
        <p:spPr>
          <a:xfrm>
            <a:off x="6867144" y="4064930"/>
            <a:ext cx="5024344" cy="1593340"/>
          </a:xfrm>
          <a:prstGeom prst="cloudCallout">
            <a:avLst>
              <a:gd name="adj1" fmla="val 31382"/>
              <a:gd name="adj2" fmla="val -1681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Tu as remarqué comment est écrit le début de ces mots?</a:t>
            </a:r>
          </a:p>
          <a:p>
            <a:pPr algn="ctr"/>
            <a:r>
              <a:rPr lang="fr-CA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Tu connais la règle?</a:t>
            </a:r>
          </a:p>
        </p:txBody>
      </p:sp>
    </p:spTree>
    <p:extLst>
      <p:ext uri="{BB962C8B-B14F-4D97-AF65-F5344CB8AC3E}">
        <p14:creationId xmlns:p14="http://schemas.microsoft.com/office/powerpoint/2010/main" val="42264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4" grpId="1"/>
      <p:bldP spid="15" grpId="0" animBg="1"/>
      <p:bldP spid="17" grpId="0"/>
      <p:bldP spid="18" grpId="0"/>
      <p:bldP spid="19" grpId="0"/>
      <p:bldP spid="19" grpId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588287" y="491268"/>
            <a:ext cx="6277086" cy="569563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préfixe peut avoir une orthographe  différente selon la lettre qui le suit, mais il a le même sens. Comme les préfixes « en » et « 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em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qui signifient « dans ».</a:t>
            </a: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	</a:t>
            </a:r>
            <a:r>
              <a:rPr lang="fr-CA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en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fermer</a:t>
            </a: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	</a:t>
            </a:r>
            <a:r>
              <a:rPr lang="fr-CA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em</a:t>
            </a:r>
            <a:r>
              <a:rPr lang="fr-CA" sz="40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oiter </a:t>
            </a:r>
            <a:endParaRPr lang="fr-CA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232" y="3611339"/>
            <a:ext cx="1119428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1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06887" y="1934012"/>
            <a:ext cx="357822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Découvre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le sens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d’un suffixe.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60360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336651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800" y="184223"/>
            <a:ext cx="4836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cap="none" spc="0" dirty="0">
                <a:ln w="0"/>
                <a:solidFill>
                  <a:srgbClr val="002060"/>
                </a:solidFill>
              </a:rPr>
              <a:t>Complète les phrases.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69363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0" y="936151"/>
            <a:ext cx="12192000" cy="5272644"/>
          </a:xfrm>
          <a:prstGeom prst="rect">
            <a:avLst/>
          </a:prstGeom>
          <a:solidFill>
            <a:srgbClr val="6AC6DC"/>
          </a:solidFill>
          <a:ln>
            <a:solidFill>
              <a:srgbClr val="6AC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 rot="1067484">
            <a:off x="10317857" y="29302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èche droite 3"/>
          <p:cNvSpPr/>
          <p:nvPr>
            <p:custDataLst>
              <p:tags r:id="rId6"/>
            </p:custDataLst>
          </p:nvPr>
        </p:nvSpPr>
        <p:spPr>
          <a:xfrm>
            <a:off x="713232" y="1259945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828800" y="1311553"/>
            <a:ext cx="931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La personne qui joue de la flûte est une…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0369" y="1979128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as trouvé?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30369" y="26259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C’est une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flûtiste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Flèche droite 14"/>
          <p:cNvSpPr/>
          <p:nvPr>
            <p:custDataLst>
              <p:tags r:id="rId10"/>
            </p:custDataLst>
          </p:nvPr>
        </p:nvSpPr>
        <p:spPr>
          <a:xfrm>
            <a:off x="714802" y="3699862"/>
            <a:ext cx="877824" cy="674904"/>
          </a:xfrm>
          <a:prstGeom prst="rightArrow">
            <a:avLst/>
          </a:prstGeom>
          <a:solidFill>
            <a:srgbClr val="28235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830369" y="3734377"/>
            <a:ext cx="9877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Quel est le sens du suffixe « 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fr-CA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iste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 »?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830369" y="4361372"/>
            <a:ext cx="8037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Tu le sais?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08EF4-0F49-2B49-B23D-FAF4C8E01CB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828800" y="4990694"/>
            <a:ext cx="1020765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Il signifie le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métier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Comme </a:t>
            </a:r>
            <a:r>
              <a:rPr lang="fr-CA" sz="3200" dirty="0">
                <a:solidFill>
                  <a:srgbClr val="28235C"/>
                </a:solidFill>
                <a:latin typeface="Comic Sans MS" panose="030F0702030302020204" pitchFamily="66" charset="0"/>
              </a:rPr>
              <a:t>fleuriste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paysagiste</a:t>
            </a:r>
            <a:r>
              <a:rPr lang="fr-CA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0501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3.33333E-6 L 1.11022E-16 -0.07223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4" grpId="1"/>
      <p:bldP spid="15" grpId="0" animBg="1"/>
      <p:bldP spid="17" grpId="0"/>
      <p:bldP spid="18" grpId="0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564394" y="1103916"/>
            <a:ext cx="6277086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Plusieurs suffixes ont le même sens. Comme les suffixes « 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iste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», « 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eur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et « er » qui signifient « le métier ».		</a:t>
            </a: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	journal</a:t>
            </a:r>
            <a:r>
              <a:rPr lang="fr-CA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iste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	profess</a:t>
            </a:r>
            <a:r>
              <a:rPr lang="fr-CA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eur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		boulang</a:t>
            </a:r>
            <a:r>
              <a:rPr lang="fr-CA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endParaRPr lang="fr-CA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232" y="3611339"/>
            <a:ext cx="1119428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35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512</Words>
  <Application>Microsoft Macintosh PowerPoint</Application>
  <PresentationFormat>Grand écran</PresentationFormat>
  <Paragraphs>116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Beaupré-Boivin, Kathy</cp:lastModifiedBy>
  <cp:revision>82</cp:revision>
  <dcterms:created xsi:type="dcterms:W3CDTF">2018-02-13T21:23:20Z</dcterms:created>
  <dcterms:modified xsi:type="dcterms:W3CDTF">2022-03-28T02:47:29Z</dcterms:modified>
</cp:coreProperties>
</file>