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  <p:sldMasterId id="2147483717" r:id="rId3"/>
  </p:sldMasterIdLst>
  <p:sldIdLst>
    <p:sldId id="256" r:id="rId4"/>
    <p:sldId id="275" r:id="rId5"/>
    <p:sldId id="277" r:id="rId6"/>
    <p:sldId id="286" r:id="rId7"/>
    <p:sldId id="281" r:id="rId8"/>
    <p:sldId id="287" r:id="rId9"/>
    <p:sldId id="292" r:id="rId10"/>
    <p:sldId id="289" r:id="rId11"/>
    <p:sldId id="290" r:id="rId12"/>
    <p:sldId id="296" r:id="rId13"/>
    <p:sldId id="293" r:id="rId14"/>
    <p:sldId id="294" r:id="rId15"/>
    <p:sldId id="302" r:id="rId16"/>
    <p:sldId id="297" r:id="rId17"/>
    <p:sldId id="298" r:id="rId18"/>
    <p:sldId id="278" r:id="rId19"/>
    <p:sldId id="303" r:id="rId20"/>
    <p:sldId id="304" r:id="rId21"/>
    <p:sldId id="300" r:id="rId22"/>
    <p:sldId id="276" r:id="rId23"/>
    <p:sldId id="301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3EAE0B68-29F7-4725-9968-39FE6D8BADEB}">
          <p14:sldIdLst>
            <p14:sldId id="256"/>
          </p14:sldIdLst>
        </p14:section>
        <p14:section name="Section sans titre" id="{305F325E-F6AD-4883-9C6A-45C6B5EAB3C1}">
          <p14:sldIdLst>
            <p14:sldId id="275"/>
            <p14:sldId id="277"/>
            <p14:sldId id="286"/>
            <p14:sldId id="281"/>
            <p14:sldId id="287"/>
            <p14:sldId id="292"/>
            <p14:sldId id="289"/>
            <p14:sldId id="290"/>
            <p14:sldId id="296"/>
            <p14:sldId id="293"/>
            <p14:sldId id="294"/>
            <p14:sldId id="302"/>
            <p14:sldId id="297"/>
            <p14:sldId id="298"/>
            <p14:sldId id="278"/>
            <p14:sldId id="303"/>
            <p14:sldId id="304"/>
            <p14:sldId id="300"/>
            <p14:sldId id="276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35C"/>
    <a:srgbClr val="FFFFFF"/>
    <a:srgbClr val="C7E4E4"/>
    <a:srgbClr val="6AC6DC"/>
    <a:srgbClr val="31B1CF"/>
    <a:srgbClr val="F2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905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656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662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21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463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6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81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427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794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56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66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947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727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0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72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30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612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29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819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816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34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205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938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883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69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550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019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196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3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202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78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526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5894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59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71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077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119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42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55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07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0C3BE-90A4-B940-9BCE-7CB593E2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84C13D-8AFD-2D41-BD6D-76E900A42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987AA-95C0-594C-8F98-6DBFBCD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1C890E-E617-394B-B5A0-D47034C4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D9A5D-F3CF-5C46-94FA-408E3733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22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6402A-10B9-AB47-ABBB-9B332723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6267FE-11DB-3B41-B85F-5C5AE86D9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BB8CE-7420-6144-94DD-AC9F307D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126B4-5E59-9749-AB90-5A0A63A3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594D24-E3A4-644B-B982-2F8F95E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08A4A-C6B0-CD49-B155-AE7E2CD7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007318-7A55-CA4A-8A98-88FEC411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EB61C7-D0C3-864F-BCF0-B5716D8C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6773BA-BED6-2348-A86F-48C6758C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5C033F-9B64-994C-B557-2AF1845A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91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CEEE9-F39C-3F46-8B4D-F8F9968D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E47E8-09E6-354A-8EB5-18BCA9DDC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5C9344-5FFD-8D45-BAA4-5584A7F2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1DDD32-DA5E-F24F-B3B6-048D93E61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58A1A9-F772-A944-9AB7-56ABE4AF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F5AB4-FBD6-E141-AA37-A50F396C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27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DEB54-0DA7-634A-8417-9A1C0F7A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E012B-7FEC-0144-9089-5D665D5B9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BA522B-8066-C148-974C-39A3D1E6E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05B197-7400-FB4C-A0AF-811077E1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7CABFD-B675-2749-9F95-551988984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DBE1FB-BB43-2049-8571-C9502A16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E8CA4B-1321-9F47-8A5A-F619506E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86FC38-AF6F-8645-9D42-2834D835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9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1050E-6F5F-2745-BB2F-0BE53D83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9B271-8F25-C64D-9266-22DB4463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05DC4-66AC-9740-B9BA-68BFE9D4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123F2-6EE4-B84E-9FE7-BEC161B1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4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0B0F1C-5650-5A4F-A6DF-0EFDF75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12742B-82AB-EC45-94C6-AA194ACB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01498-3392-F94D-93A1-E45890F9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7702-5B38-4841-A137-91E94DF7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F5F05-61DB-6848-914D-7D171E483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250653-CFB0-1945-BE05-8BF46D30B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CCD4C4-71FC-B942-AE88-85E6A05E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CF9591-BF8B-0C4D-8DDC-6209B781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D855EA-2A24-E94B-BCFF-3A796603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2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CD15F-B162-2545-887C-6F7102C0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0AF2FE-5E47-D548-9A2E-D540FCE65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DDC123-49CE-824C-A9F1-0F8B334FA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0019F0-02E8-B841-87E7-9FE7491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94F5E4-E0E7-0845-A88A-96A229E0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C2EF3-AF73-6F4C-9EB6-973B03DF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86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C2942-4078-6646-A82C-CC7B0E4A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9EA18-804E-2A4E-9AAA-B8F045D9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CB3C9-1095-8F48-9B9F-1B5CAF07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EC5FE-E298-294C-9D99-58ECFDC7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D6F47-C242-DF41-9348-7D921B06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61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D6AF91A-5042-C441-85DB-4A4DBF211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2D2899-2980-FF43-B673-EC0FFB99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199D7-0EA0-3945-8D48-28296D6B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96EB5-924C-684B-94F0-F786B44E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C4C9D-01BF-2945-A5E7-C68C71B3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884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888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94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3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1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84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984" smtClean="0">
                <a:solidFill>
                  <a:schemeClr val="tx1"/>
                </a:solidFill>
              </a:rPr>
              <a:pPr algn="ctr"/>
              <a:t>‹N°›</a:t>
            </a:fld>
            <a:endParaRPr lang="en-US" sz="98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6C7E7A-CA01-9D48-B4F5-265FEDD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168E1-C854-6041-8FC2-EB9F442D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61828-FE49-B742-B1B4-D3B62A865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82E2-1EED-1A4D-9EEC-1765F1CF2901}" type="datetimeFigureOut">
              <a:rPr lang="fr-FR" smtClean="0"/>
              <a:t>07/01/2022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783EE1-D079-0940-9A03-A4E64FE8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69B44-6B24-B14A-8C3E-3EAE08F49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20.jp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12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92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16.emf"/><Relationship Id="rId5" Type="http://schemas.openxmlformats.org/officeDocument/2006/relationships/tags" Target="../tags/tag102.xml"/><Relationship Id="rId10" Type="http://schemas.openxmlformats.org/officeDocument/2006/relationships/image" Target="../media/image12.png"/><Relationship Id="rId4" Type="http://schemas.openxmlformats.org/officeDocument/2006/relationships/tags" Target="../tags/tag101.xml"/><Relationship Id="rId9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image" Target="../media/image12.png"/><Relationship Id="rId4" Type="http://schemas.openxmlformats.org/officeDocument/2006/relationships/tags" Target="../tags/tag109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2.jp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image" Target="../media/image16.emf"/><Relationship Id="rId5" Type="http://schemas.openxmlformats.org/officeDocument/2006/relationships/tags" Target="../tags/tag126.xml"/><Relationship Id="rId10" Type="http://schemas.openxmlformats.org/officeDocument/2006/relationships/image" Target="../media/image12.png"/><Relationship Id="rId4" Type="http://schemas.openxmlformats.org/officeDocument/2006/relationships/tags" Target="../tags/tag125.xml"/><Relationship Id="rId9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10" Type="http://schemas.openxmlformats.org/officeDocument/2006/relationships/image" Target="../media/image12.png"/><Relationship Id="rId4" Type="http://schemas.openxmlformats.org/officeDocument/2006/relationships/tags" Target="../tags/tag133.xml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24.jp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1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16.emf"/><Relationship Id="rId5" Type="http://schemas.openxmlformats.org/officeDocument/2006/relationships/tags" Target="../tags/tag150.xml"/><Relationship Id="rId10" Type="http://schemas.openxmlformats.org/officeDocument/2006/relationships/image" Target="../media/image12.png"/><Relationship Id="rId4" Type="http://schemas.openxmlformats.org/officeDocument/2006/relationships/tags" Target="../tags/tag149.xml"/><Relationship Id="rId9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26" Type="http://schemas.openxmlformats.org/officeDocument/2006/relationships/tags" Target="../tags/tag179.xml"/><Relationship Id="rId3" Type="http://schemas.openxmlformats.org/officeDocument/2006/relationships/tags" Target="../tags/tag156.xml"/><Relationship Id="rId21" Type="http://schemas.openxmlformats.org/officeDocument/2006/relationships/tags" Target="../tags/tag174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tags" Target="../tags/tag178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29" Type="http://schemas.openxmlformats.org/officeDocument/2006/relationships/tags" Target="../tags/tag182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24" Type="http://schemas.openxmlformats.org/officeDocument/2006/relationships/tags" Target="../tags/tag177.xml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tags" Target="../tags/tag176.xml"/><Relationship Id="rId28" Type="http://schemas.openxmlformats.org/officeDocument/2006/relationships/tags" Target="../tags/tag181.xml"/><Relationship Id="rId10" Type="http://schemas.openxmlformats.org/officeDocument/2006/relationships/tags" Target="../tags/tag163.xml"/><Relationship Id="rId19" Type="http://schemas.openxmlformats.org/officeDocument/2006/relationships/tags" Target="../tags/tag172.xml"/><Relationship Id="rId31" Type="http://schemas.openxmlformats.org/officeDocument/2006/relationships/image" Target="../media/image12.png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tags" Target="../tags/tag175.xml"/><Relationship Id="rId27" Type="http://schemas.openxmlformats.org/officeDocument/2006/relationships/tags" Target="../tags/tag180.xml"/><Relationship Id="rId30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1.jpeg"/><Relationship Id="rId5" Type="http://schemas.openxmlformats.org/officeDocument/2006/relationships/tags" Target="../tags/tag7.xml"/><Relationship Id="rId10" Type="http://schemas.openxmlformats.org/officeDocument/2006/relationships/audio" Target="../media/audio1.wav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7" Type="http://schemas.openxmlformats.org/officeDocument/2006/relationships/image" Target="../media/image12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18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10" Type="http://schemas.openxmlformats.org/officeDocument/2006/relationships/image" Target="../media/image27.emf"/><Relationship Id="rId4" Type="http://schemas.openxmlformats.org/officeDocument/2006/relationships/tags" Target="../tags/tag190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slideLayout" Target="../slideLayouts/slideLayout4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2" Type="http://schemas.openxmlformats.org/officeDocument/2006/relationships/tags" Target="../tags/tag12.xml"/><Relationship Id="rId16" Type="http://schemas.openxmlformats.org/officeDocument/2006/relationships/image" Target="../media/image13.jp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image" Target="../media/image11.jpeg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slideLayout" Target="../slideLayouts/slideLayout47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image" Target="../media/image11.jpe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0" Type="http://schemas.openxmlformats.org/officeDocument/2006/relationships/tags" Target="../tags/tag32.xml"/><Relationship Id="rId19" Type="http://schemas.openxmlformats.org/officeDocument/2006/relationships/image" Target="../media/image12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14.jpe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44.xml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6.emf"/><Relationship Id="rId5" Type="http://schemas.openxmlformats.org/officeDocument/2006/relationships/tags" Target="../tags/tag54.xml"/><Relationship Id="rId10" Type="http://schemas.openxmlformats.org/officeDocument/2006/relationships/image" Target="../media/image12.png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12.png"/><Relationship Id="rId4" Type="http://schemas.openxmlformats.org/officeDocument/2006/relationships/tags" Target="../tags/tag61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18.jp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1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6.emf"/><Relationship Id="rId5" Type="http://schemas.openxmlformats.org/officeDocument/2006/relationships/tags" Target="../tags/tag78.xml"/><Relationship Id="rId10" Type="http://schemas.openxmlformats.org/officeDocument/2006/relationships/image" Target="../media/image12.png"/><Relationship Id="rId4" Type="http://schemas.openxmlformats.org/officeDocument/2006/relationships/tags" Target="../tags/tag77.xml"/><Relationship Id="rId9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590F7E-C720-CA47-9E0F-5236B20429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21C1E9-A463-D742-9B11-B05BC7302C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382271" y="4466951"/>
            <a:ext cx="342747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Devine le mot construit</a:t>
            </a:r>
            <a:endParaRPr lang="fr-CA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6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54931" y="1305341"/>
            <a:ext cx="413286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Découvre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le sens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d’un préfixe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dans des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mots construits!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4745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87585" y="311431"/>
            <a:ext cx="3216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Les devinettes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89652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2312" y="1059540"/>
            <a:ext cx="1121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l’action de huiler.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2312" y="1889724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2312" y="2719908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huilage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72312" y="3660942"/>
            <a:ext cx="11219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l’ensemble des feuilles d’un arbre.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2312" y="4860011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2312" y="5558052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feuillage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5B8B5F-0E12-43EF-9AC1-2EE9FB5C33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3476" y="1769881"/>
            <a:ext cx="2783082" cy="1855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plante&#10;&#10;Description générée automatiquement">
            <a:extLst>
              <a:ext uri="{FF2B5EF4-FFF2-40B4-BE49-F238E27FC236}">
                <a16:creationId xmlns:a16="http://schemas.microsoft.com/office/drawing/2014/main" id="{EF09D7B1-0F68-4FBA-A8ED-6362A8B9C2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3234" y="4261535"/>
            <a:ext cx="2263566" cy="1938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3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07001" y="311431"/>
            <a:ext cx="3978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 sens du préfixe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06964" y="3102086"/>
            <a:ext cx="11215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préfixe « 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age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 l’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action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ou  « un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collectif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6964" y="4629609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Moi, je pense à: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bricolage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pelage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balayage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38176" y="409282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945931-3121-411B-92C7-A763087B8B9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22960" y="1083677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 suffixe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l’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action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 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Il peut aussi avoir le sens « d’un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collectif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comme dans le mot construit « 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plumage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8959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54932" y="1305341"/>
            <a:ext cx="413286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Découvre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le sens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d’un suffixe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dans des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mots construits!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869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87585" y="311431"/>
            <a:ext cx="3216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Les devinettes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7489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2312" y="918733"/>
            <a:ext cx="11219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de retirer des objets et des meubles d’un lieu et de les déplacer vers un autre endroit.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2311" y="2470956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2311" y="3133464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déménager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72312" y="3789090"/>
            <a:ext cx="1121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d’enlever les griffes d’un animal.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2312" y="4860011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2311" y="5522554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dégriffer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7AFF9D-5ABF-4DA8-8863-F8F2E55499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8884" y="4412962"/>
            <a:ext cx="2661123" cy="1774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Une image contenant LEGO, jouet&#10;&#10;Description générée automatiquement">
            <a:extLst>
              <a:ext uri="{FF2B5EF4-FFF2-40B4-BE49-F238E27FC236}">
                <a16:creationId xmlns:a16="http://schemas.microsoft.com/office/drawing/2014/main" id="{0EF705C2-6276-4845-B8EF-3A5DC13149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2442" y="2000156"/>
            <a:ext cx="2757565" cy="1802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3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39092" y="311431"/>
            <a:ext cx="39138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 sens du suffixe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06964" y="1083960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 préfixe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dé- 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» signifie « la 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négation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ou « l’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éloignement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 Il peut aussi avoir le sens « d’une 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privation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» comme dans le mot construit « 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déséquilibrer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6420" y="2810367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suffixe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 la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négation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», « l’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éloignement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ou « une 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privation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06964" y="4536774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Moi, je pense à: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déporter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décoller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dévisser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49863" y="4037445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270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98666" y="1645778"/>
            <a:ext cx="401103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Maintenant,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découvre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d’autres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mots construits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719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87585" y="311431"/>
            <a:ext cx="3216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Les devinettes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7489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16662" y="961079"/>
            <a:ext cx="1121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qu’il y a un grand nombre de couleurs variées.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16659" y="2009521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6659" y="2579988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multicolore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16660" y="3586267"/>
            <a:ext cx="1121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qu’on peut jouer à un jeu vidéo à plusieurs joueurs.  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6660" y="4667443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6658" y="5228758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multijoueur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Image 9" descr="Une image contenant alimentation, tissu&#10;&#10;Description générée automatiquement">
            <a:extLst>
              <a:ext uri="{FF2B5EF4-FFF2-40B4-BE49-F238E27FC236}">
                <a16:creationId xmlns:a16="http://schemas.microsoft.com/office/drawing/2014/main" id="{F85846C0-E7B9-4BAA-929C-8646C43BB4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424" y="1646744"/>
            <a:ext cx="2696301" cy="1796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 descr="Une image contenant tableau blanc&#10;&#10;Description générée automatiquement">
            <a:extLst>
              <a:ext uri="{FF2B5EF4-FFF2-40B4-BE49-F238E27FC236}">
                <a16:creationId xmlns:a16="http://schemas.microsoft.com/office/drawing/2014/main" id="{5D731439-D604-4ED1-841E-4C26A990F5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2424" y="4453755"/>
            <a:ext cx="2698112" cy="1797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74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0965" y="311431"/>
            <a:ext cx="4050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 sens du suffixe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76420" y="1354687"/>
            <a:ext cx="1121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 préfixe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nombreux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6420" y="2542431"/>
            <a:ext cx="11215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préfixe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nombreux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76420" y="4232582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Moi, je pense à: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multifacette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multicouche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multimédia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59112" y="3215970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31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348" y="311431"/>
            <a:ext cx="77233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Associe le mot construit à son sens.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14" y="879876"/>
            <a:ext cx="12192000" cy="52726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54971" y="1091579"/>
            <a:ext cx="3730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incertain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49097" y="2142183"/>
            <a:ext cx="3027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multiculturel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04234" y="3193845"/>
            <a:ext cx="406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déshériter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97890" y="1000176"/>
            <a:ext cx="3890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privation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697891" y="3210250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l’action</a:t>
            </a:r>
          </a:p>
        </p:txBody>
      </p:sp>
      <p:sp>
        <p:nvSpPr>
          <p:cNvPr id="3" name="Organigramme : Connecteur 2"/>
          <p:cNvSpPr/>
          <p:nvPr>
            <p:custDataLst>
              <p:tags r:id="rId10"/>
            </p:custDataLst>
          </p:nvPr>
        </p:nvSpPr>
        <p:spPr>
          <a:xfrm>
            <a:off x="4988215" y="107329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Organigramme : Connecteur 19"/>
          <p:cNvSpPr/>
          <p:nvPr>
            <p:custDataLst>
              <p:tags r:id="rId11"/>
            </p:custDataLst>
          </p:nvPr>
        </p:nvSpPr>
        <p:spPr>
          <a:xfrm>
            <a:off x="4988215" y="2151748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Organigramme : Connecteur 20"/>
          <p:cNvSpPr/>
          <p:nvPr>
            <p:custDataLst>
              <p:tags r:id="rId12"/>
            </p:custDataLst>
          </p:nvPr>
        </p:nvSpPr>
        <p:spPr>
          <a:xfrm>
            <a:off x="4988215" y="3230205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Organigramme : Connecteur 21"/>
          <p:cNvSpPr/>
          <p:nvPr>
            <p:custDataLst>
              <p:tags r:id="rId13"/>
            </p:custDataLst>
          </p:nvPr>
        </p:nvSpPr>
        <p:spPr>
          <a:xfrm>
            <a:off x="6250087" y="1091579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Organigramme : Connecteur 22"/>
          <p:cNvSpPr/>
          <p:nvPr>
            <p:custDataLst>
              <p:tags r:id="rId14"/>
            </p:custDataLst>
          </p:nvPr>
        </p:nvSpPr>
        <p:spPr>
          <a:xfrm>
            <a:off x="6250087" y="2170036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Organigramme : Connecteur 23"/>
          <p:cNvSpPr/>
          <p:nvPr>
            <p:custDataLst>
              <p:tags r:id="rId15"/>
            </p:custDataLst>
          </p:nvPr>
        </p:nvSpPr>
        <p:spPr>
          <a:xfrm>
            <a:off x="6250087" y="3248493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104234" y="4251332"/>
            <a:ext cx="406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observatoire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697890" y="4236825"/>
            <a:ext cx="4095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"/>
              </a:spcBef>
              <a:spcAft>
                <a:spcPts val="60"/>
              </a:spcAft>
            </a:pP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la négation</a:t>
            </a:r>
          </a:p>
        </p:txBody>
      </p:sp>
      <p:sp>
        <p:nvSpPr>
          <p:cNvPr id="27" name="Organigramme : Connecteur 26"/>
          <p:cNvSpPr/>
          <p:nvPr>
            <p:custDataLst>
              <p:tags r:id="rId18"/>
            </p:custDataLst>
          </p:nvPr>
        </p:nvSpPr>
        <p:spPr>
          <a:xfrm>
            <a:off x="4988215" y="427965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Organigramme : Connecteur 27"/>
          <p:cNvSpPr/>
          <p:nvPr>
            <p:custDataLst>
              <p:tags r:id="rId19"/>
            </p:custDataLst>
          </p:nvPr>
        </p:nvSpPr>
        <p:spPr>
          <a:xfrm>
            <a:off x="6250087" y="4297944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149097" y="5308819"/>
            <a:ext cx="406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coloriage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697891" y="5336309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nombreux</a:t>
            </a:r>
          </a:p>
        </p:txBody>
      </p:sp>
      <p:sp>
        <p:nvSpPr>
          <p:cNvPr id="31" name="Organigramme : Connecteur 30"/>
          <p:cNvSpPr/>
          <p:nvPr>
            <p:custDataLst>
              <p:tags r:id="rId22"/>
            </p:custDataLst>
          </p:nvPr>
        </p:nvSpPr>
        <p:spPr>
          <a:xfrm>
            <a:off x="4988215" y="5381809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Organigramme : Connecteur 31"/>
          <p:cNvSpPr/>
          <p:nvPr>
            <p:custDataLst>
              <p:tags r:id="rId23"/>
            </p:custDataLst>
          </p:nvPr>
        </p:nvSpPr>
        <p:spPr>
          <a:xfrm>
            <a:off x="6250087" y="5400097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Connecteur droit 4"/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5216815" y="1319753"/>
            <a:ext cx="1278253" cy="322396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/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5194169" y="2394408"/>
            <a:ext cx="1300899" cy="32522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5216815" y="1319753"/>
            <a:ext cx="1278253" cy="21964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cxnSpLocks/>
          </p:cNvCxnSpPr>
          <p:nvPr>
            <p:custDataLst>
              <p:tags r:id="rId27"/>
            </p:custDataLst>
          </p:nvPr>
        </p:nvCxnSpPr>
        <p:spPr>
          <a:xfrm flipV="1">
            <a:off x="5194169" y="2394408"/>
            <a:ext cx="1300899" cy="21493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cxnSpLocks/>
          </p:cNvCxnSpPr>
          <p:nvPr>
            <p:custDataLst>
              <p:tags r:id="rId28"/>
            </p:custDataLst>
          </p:nvPr>
        </p:nvCxnSpPr>
        <p:spPr>
          <a:xfrm flipV="1">
            <a:off x="5194169" y="3429000"/>
            <a:ext cx="1300899" cy="221765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7697891" y="2125587"/>
            <a:ext cx="2723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lieu</a:t>
            </a:r>
          </a:p>
        </p:txBody>
      </p:sp>
    </p:spTree>
    <p:extLst>
      <p:ext uri="{BB962C8B-B14F-4D97-AF65-F5344CB8AC3E}">
        <p14:creationId xmlns:p14="http://schemas.microsoft.com/office/powerpoint/2010/main" val="6613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297074" y="1078992"/>
            <a:ext cx="7684688" cy="4663203"/>
            <a:chOff x="2297074" y="1078992"/>
            <a:chExt cx="7684688" cy="4663203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297074" y="3004844"/>
              <a:ext cx="896798" cy="906476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078992"/>
              <a:ext cx="6539137" cy="4663203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869059" y="1148435"/>
              <a:ext cx="6011108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Salut!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sais que j’aime jouer avec les mots. Je te propose des devinettes pour découvrir les mots construits. 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peux utiliser le sens des préfixes et des suffixes pour t’aider à trouver le mot auquel je pense.</a:t>
              </a:r>
              <a:endParaRPr lang="fr-CA" sz="3200" b="1" i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831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ADF9362-5FAA-8443-B65E-B808665EFA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67543" y="939736"/>
            <a:ext cx="9995002" cy="4906419"/>
            <a:chOff x="344590" y="560701"/>
            <a:chExt cx="10576321" cy="53027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/>
          </p:nvSpPr>
          <p:spPr>
            <a:xfrm>
              <a:off x="1321699" y="560701"/>
              <a:ext cx="8477420" cy="5302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5535891-CD66-AC49-BC44-C8EB049BD473}"/>
                </a:ext>
              </a:extLst>
            </p:cNvPr>
            <p:cNvSpPr/>
            <p:nvPr/>
          </p:nvSpPr>
          <p:spPr>
            <a:xfrm rot="16200000">
              <a:off x="344590" y="1170401"/>
              <a:ext cx="584684" cy="584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à coins arrondis 10">
              <a:extLst>
                <a:ext uri="{FF2B5EF4-FFF2-40B4-BE49-F238E27FC236}">
                  <a16:creationId xmlns:a16="http://schemas.microsoft.com/office/drawing/2014/main" id="{068F26EE-2984-9143-B6D7-F1A08B7E160D}"/>
                </a:ext>
              </a:extLst>
            </p:cNvPr>
            <p:cNvSpPr/>
            <p:nvPr/>
          </p:nvSpPr>
          <p:spPr>
            <a:xfrm rot="16200000">
              <a:off x="-457468" y="3123802"/>
              <a:ext cx="2256125" cy="3431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B4AD453-37FA-AB43-A13E-817C861A565B}"/>
                </a:ext>
              </a:extLst>
            </p:cNvPr>
            <p:cNvSpPr/>
            <p:nvPr/>
          </p:nvSpPr>
          <p:spPr>
            <a:xfrm rot="16200000">
              <a:off x="10161025" y="2780054"/>
              <a:ext cx="759886" cy="759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1616597" y="4708519"/>
              <a:ext cx="852198" cy="83762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2737766" y="977307"/>
              <a:ext cx="6919460" cy="4703449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170121" y="1805270"/>
              <a:ext cx="6263962" cy="2816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Quel détective!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as deviné tous les mots construits!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Je reviendrai jouer avec toi bientôt!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2352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771085" y="640080"/>
            <a:ext cx="6179023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Rappelle-toi!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Les mots construits se composent de parties qui ont un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Tu peux découvrir le sens du mot construit avec les préfixes et les suffixes.</a:t>
            </a:r>
            <a:endParaRPr kumimoji="0" lang="fr-FR" sz="40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7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8" name="Groupe 7"/>
          <p:cNvGrpSpPr/>
          <p:nvPr>
            <p:custDataLst>
              <p:tags r:id="rId7"/>
            </p:custDataLst>
          </p:nvPr>
        </p:nvGrpSpPr>
        <p:grpSpPr>
          <a:xfrm>
            <a:off x="2104391" y="931916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292874" y="3045739"/>
              <a:ext cx="949691" cy="1025043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EE0EF82-77C2-9A49-998C-D3CAFE08F32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93313" y="1027522"/>
            <a:ext cx="6625026" cy="4568607"/>
          </a:xfrm>
          <a:prstGeom prst="roundRect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833546" y="1171382"/>
            <a:ext cx="6046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Tu veux faire un essai?</a:t>
            </a:r>
          </a:p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2800" i="1" dirty="0">
                <a:solidFill>
                  <a:schemeClr val="bg1"/>
                </a:solidFill>
                <a:latin typeface="Comic Sans MS" panose="030F0702030302020204" pitchFamily="66" charset="0"/>
              </a:rPr>
              <a:t>le lieu où l’on fabrique du chocolat et le lieu où l’on vend du chocolat</a:t>
            </a:r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882304" y="3688477"/>
            <a:ext cx="60466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la chocolaterie.</a:t>
            </a:r>
          </a:p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J’utilise le mot de base « chocolat » et le suffixe « -</a:t>
            </a:r>
            <a:r>
              <a:rPr lang="fr-CA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erie</a:t>
            </a:r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 » pour former le mot construit.</a:t>
            </a: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96" y="2833122"/>
            <a:ext cx="2022108" cy="1450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96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63763" y="-1924660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2" name="Groupe 1"/>
          <p:cNvGrpSpPr/>
          <p:nvPr>
            <p:custDataLst>
              <p:tags r:id="rId7"/>
            </p:custDataLst>
          </p:nvPr>
        </p:nvGrpSpPr>
        <p:grpSpPr>
          <a:xfrm>
            <a:off x="2129910" y="1009000"/>
            <a:ext cx="8011465" cy="4906420"/>
            <a:chOff x="2104391" y="931916"/>
            <a:chExt cx="8011465" cy="49064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104391" y="931916"/>
              <a:ext cx="8011465" cy="4906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EFBBF99-CA5F-BA4B-8DB8-E2CA79D5A9AC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2335139" y="1067124"/>
              <a:ext cx="7683199" cy="4638731"/>
              <a:chOff x="2398170" y="1611808"/>
              <a:chExt cx="7583591" cy="3973444"/>
            </a:xfrm>
          </p:grpSpPr>
          <p:pic>
            <p:nvPicPr>
              <p:cNvPr id="19" name="Image 18" descr="C:\Users\chapleau_n\Documents\Publication\Programme de rééducation L'arbre des mots\Orthofino\Documents Version définitive\Croquis.jpg">
                <a:extLst>
                  <a:ext uri="{FF2B5EF4-FFF2-40B4-BE49-F238E27FC236}">
                    <a16:creationId xmlns:a16="http://schemas.microsoft.com/office/drawing/2014/main" id="{D354C4C4-C7CF-7342-9DF8-F329EDC4D823}"/>
                  </a:ext>
                </a:extLst>
              </p:cNvPr>
              <p:cNvPicPr/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62" r="6508" b="59138"/>
              <a:stretch/>
            </p:blipFill>
            <p:spPr bwMode="auto">
              <a:xfrm>
                <a:off x="2398170" y="3168572"/>
                <a:ext cx="805358" cy="775015"/>
              </a:xfrm>
              <a:prstGeom prst="ellipse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4EE0EF82-77C2-9A49-998C-D3CAFE08F326}"/>
                  </a:ext>
                </a:extLst>
              </p:cNvPr>
              <p:cNvSpPr/>
              <p:nvPr/>
            </p:nvSpPr>
            <p:spPr>
              <a:xfrm>
                <a:off x="3442624" y="1611808"/>
                <a:ext cx="6539137" cy="3973444"/>
              </a:xfrm>
              <a:prstGeom prst="roundRect">
                <a:avLst/>
              </a:prstGeom>
              <a:solidFill>
                <a:srgbClr val="282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C08EF4-0F49-2B49-B23D-FAF4C8E01CB8}"/>
                  </a:ext>
                </a:extLst>
              </p:cNvPr>
              <p:cNvSpPr/>
              <p:nvPr/>
            </p:nvSpPr>
            <p:spPr>
              <a:xfrm>
                <a:off x="3792082" y="1771541"/>
                <a:ext cx="5968230" cy="817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Le suffixe « -</a:t>
                </a:r>
                <a:r>
                  <a:rPr lang="fr-CA" sz="2800" dirty="0" err="1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erie</a:t>
                </a:r>
                <a:r>
                  <a:rPr lang="fr-CA" sz="28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 » signifie « le lieu ». </a:t>
                </a:r>
              </a:p>
            </p:txBody>
          </p:sp>
        </p:grpSp>
      </p:grpSp>
      <p:sp>
        <p:nvSpPr>
          <p:cNvPr id="5" name="Rectangle à coins arrondis 4"/>
          <p:cNvSpPr/>
          <p:nvPr>
            <p:custDataLst>
              <p:tags r:id="rId8"/>
            </p:custDataLst>
          </p:nvPr>
        </p:nvSpPr>
        <p:spPr>
          <a:xfrm>
            <a:off x="5342076" y="3290832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animal</a:t>
            </a:r>
          </a:p>
        </p:txBody>
      </p: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6839339" y="3290832"/>
            <a:ext cx="1052090" cy="6342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err="1">
                <a:latin typeface="Comic Sans MS" panose="030F0702030302020204" pitchFamily="66" charset="0"/>
              </a:rPr>
              <a:t>erie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>
            <p:custDataLst>
              <p:tags r:id="rId10"/>
            </p:custDataLst>
          </p:nvPr>
        </p:nvSpPr>
        <p:spPr>
          <a:xfrm>
            <a:off x="3742602" y="337779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758275" y="2202412"/>
            <a:ext cx="6046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Avec cet indice, je peux construire des mots et connaitre leur sens.</a:t>
            </a:r>
          </a:p>
        </p:txBody>
      </p:sp>
      <p:sp>
        <p:nvSpPr>
          <p:cNvPr id="25" name="Rectangle à coins arrondis 24"/>
          <p:cNvSpPr/>
          <p:nvPr>
            <p:custDataLst>
              <p:tags r:id="rId12"/>
            </p:custDataLst>
          </p:nvPr>
        </p:nvSpPr>
        <p:spPr>
          <a:xfrm>
            <a:off x="5345185" y="4077716"/>
            <a:ext cx="1879817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bijou          </a:t>
            </a:r>
          </a:p>
        </p:txBody>
      </p:sp>
      <p:sp>
        <p:nvSpPr>
          <p:cNvPr id="29" name="Rectangle à coins arrondis 28"/>
          <p:cNvSpPr/>
          <p:nvPr>
            <p:custDataLst>
              <p:tags r:id="rId13"/>
            </p:custDataLst>
          </p:nvPr>
        </p:nvSpPr>
        <p:spPr>
          <a:xfrm>
            <a:off x="6842448" y="4077715"/>
            <a:ext cx="1048981" cy="63919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err="1">
                <a:latin typeface="Comic Sans MS" panose="030F0702030302020204" pitchFamily="66" charset="0"/>
              </a:rPr>
              <a:t>erie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sp>
        <p:nvSpPr>
          <p:cNvPr id="30" name="Rectangle à coins arrondis 29"/>
          <p:cNvSpPr/>
          <p:nvPr>
            <p:custDataLst>
              <p:tags r:id="rId14"/>
            </p:custDataLst>
          </p:nvPr>
        </p:nvSpPr>
        <p:spPr>
          <a:xfrm>
            <a:off x="6744930" y="4122291"/>
            <a:ext cx="262360" cy="58465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772879" y="4819173"/>
            <a:ext cx="6423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Tu es prêt? Essaie de deviner les mots! </a:t>
            </a:r>
          </a:p>
        </p:txBody>
      </p:sp>
      <p:sp>
        <p:nvSpPr>
          <p:cNvPr id="4" name="Pensées 3"/>
          <p:cNvSpPr/>
          <p:nvPr/>
        </p:nvSpPr>
        <p:spPr>
          <a:xfrm>
            <a:off x="8091285" y="2801065"/>
            <a:ext cx="2972742" cy="2356152"/>
          </a:xfrm>
          <a:prstGeom prst="cloudCallout">
            <a:avLst>
              <a:gd name="adj1" fmla="val -88515"/>
              <a:gd name="adj2" fmla="val 860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latin typeface="Comic Sans MS" panose="030F0702030302020204" pitchFamily="66" charset="0"/>
              </a:rPr>
              <a:t>Pour former certains mots construits, il faut ajouter une lettre qui se nomme un </a:t>
            </a:r>
            <a:r>
              <a:rPr lang="fr-CA" sz="1600" dirty="0" err="1" smtClean="0">
                <a:latin typeface="Comic Sans MS" panose="030F0702030302020204" pitchFamily="66" charset="0"/>
              </a:rPr>
              <a:t>joncteur</a:t>
            </a:r>
            <a:r>
              <a:rPr lang="fr-CA" sz="1600" dirty="0" smtClean="0">
                <a:latin typeface="Comic Sans MS" panose="030F0702030302020204" pitchFamily="66" charset="0"/>
              </a:rPr>
              <a:t>.</a:t>
            </a:r>
            <a:endParaRPr lang="fr-CA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5" grpId="0" animBg="1"/>
      <p:bldP spid="29" grpId="0" animBg="1"/>
      <p:bldP spid="30" grpId="0" animBg="1"/>
      <p:bldP spid="31" grpId="0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87584" y="311431"/>
            <a:ext cx="3216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Les devinettes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21979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2312" y="918733"/>
            <a:ext cx="11219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le lieu où on fait du patin à glace.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2311" y="1992548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2311" y="2676913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une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patinoire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72312" y="3558301"/>
            <a:ext cx="11219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l’instrument qui permet de se balancer. 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2312" y="4813356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2312" y="5567383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une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balançoire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" name="Picture 2" descr="Mère, fille, enseignement, patinage glace, patinoire Photo gratuit">
            <a:extLst>
              <a:ext uri="{FF2B5EF4-FFF2-40B4-BE49-F238E27FC236}">
                <a16:creationId xmlns:a16="http://schemas.microsoft.com/office/drawing/2014/main" id="{9367C38A-6315-49B9-80DB-FB8D24BB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6815"/>
            <a:ext cx="2599593" cy="1731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ille s'amusant sur la balançoire Photo gratuit">
            <a:extLst>
              <a:ext uri="{FF2B5EF4-FFF2-40B4-BE49-F238E27FC236}">
                <a16:creationId xmlns:a16="http://schemas.microsoft.com/office/drawing/2014/main" id="{1E2F07DA-BCC8-48C4-85A5-D3FF496F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70" y="4383036"/>
            <a:ext cx="2566251" cy="1709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0965" y="311431"/>
            <a:ext cx="4050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 sens du suffixe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1083677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 suffixe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oir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/-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un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lieu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 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Il peut aussi avoir le sens « d’un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instrument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comme dans le mot construit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arrosoir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2958240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suffixe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oir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/-</a:t>
            </a:r>
            <a:r>
              <a:rPr lang="fr-CA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 </a:t>
            </a:r>
            <a:r>
              <a:rPr lang="fr-CA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un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lieu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ou « un </a:t>
            </a:r>
          </a:p>
          <a:p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instrument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2960" y="4829384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Moi, je pense à: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pataugeoire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laboratoire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passoire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53709" y="3881651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185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029567" y="2033133"/>
            <a:ext cx="41328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Viens deviner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d’autres </a:t>
            </a:r>
          </a:p>
          <a:p>
            <a:pPr algn="ctr"/>
            <a:r>
              <a:rPr lang="fr-CA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mots construits!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42120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87585" y="311431"/>
            <a:ext cx="3216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Les devinettes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72312" y="918733"/>
            <a:ext cx="1121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qui n’est pas complet</a:t>
            </a:r>
            <a:r>
              <a:rPr lang="fr-CA" sz="3200" i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2312" y="1672760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2312" y="2398357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incomplet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72312" y="3549150"/>
            <a:ext cx="11219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cherche un mot qui signifie introduire un liquide dans le corps par injection.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72312" y="4748891"/>
            <a:ext cx="8900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72312" y="5467967"/>
            <a:ext cx="11108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injecter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Image 5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15DA3D36-6D66-493E-9918-CB3F4D5344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2473" y="1624943"/>
            <a:ext cx="3023907" cy="2014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personne, bleu, pièce&#10;&#10;Description générée automatiquement">
            <a:extLst>
              <a:ext uri="{FF2B5EF4-FFF2-40B4-BE49-F238E27FC236}">
                <a16:creationId xmlns:a16="http://schemas.microsoft.com/office/drawing/2014/main" id="{D5CBDC27-541B-49E0-8DF9-222AAE2356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2725" y="4346570"/>
            <a:ext cx="2863402" cy="1610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4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07000" y="311431"/>
            <a:ext cx="3978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>
                <a:ln w="0"/>
                <a:solidFill>
                  <a:srgbClr val="002060"/>
                </a:solidFill>
              </a:rPr>
              <a:t>Le sens du préfixe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960" y="3202751"/>
            <a:ext cx="11215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Aide-moi à trouver des mots construits avec le préfixe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qui signifient « la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négation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ou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dans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2960" y="4829384"/>
            <a:ext cx="11485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As-tu trouvé?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Moi, je pense à: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incapable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inclus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injuste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49863" y="4037445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9F8E75-41F8-4A2E-9E1C-4D69BE15217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22960" y="1083677"/>
            <a:ext cx="11215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Le préfixe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in-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signifie « la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négation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 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Il peut aussi avoir le sens « 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dans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 comme dans le mot construit « </a:t>
            </a:r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infuser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27779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morneau</Template>
  <TotalTime>3472</TotalTime>
  <Words>953</Words>
  <Application>Microsoft Office PowerPoint</Application>
  <PresentationFormat>Grand écran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Comic Sans MS</vt:lpstr>
      <vt:lpstr>Gill Sans</vt:lpstr>
      <vt:lpstr>Wingdings</vt:lpstr>
      <vt:lpstr>ヒラギノ角ゴ ProN W3</vt:lpstr>
      <vt:lpstr>morneau</vt:lpstr>
      <vt:lpstr>1_morneau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199</cp:revision>
  <dcterms:created xsi:type="dcterms:W3CDTF">2018-02-13T21:23:20Z</dcterms:created>
  <dcterms:modified xsi:type="dcterms:W3CDTF">2022-01-07T16:50:15Z</dcterms:modified>
</cp:coreProperties>
</file>